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6" r:id="rId4"/>
    <p:sldId id="287" r:id="rId5"/>
    <p:sldId id="284" r:id="rId6"/>
    <p:sldId id="285" r:id="rId7"/>
    <p:sldId id="288" r:id="rId8"/>
    <p:sldId id="289" r:id="rId9"/>
    <p:sldId id="291" r:id="rId10"/>
    <p:sldId id="267" r:id="rId11"/>
    <p:sldId id="293" r:id="rId12"/>
    <p:sldId id="300" r:id="rId13"/>
    <p:sldId id="295" r:id="rId14"/>
    <p:sldId id="294" r:id="rId15"/>
    <p:sldId id="292" r:id="rId16"/>
    <p:sldId id="297" r:id="rId17"/>
    <p:sldId id="296" r:id="rId18"/>
    <p:sldId id="298" r:id="rId19"/>
    <p:sldId id="299" r:id="rId20"/>
    <p:sldId id="301" r:id="rId21"/>
    <p:sldId id="303" r:id="rId22"/>
    <p:sldId id="302" r:id="rId23"/>
    <p:sldId id="304" r:id="rId24"/>
    <p:sldId id="305" r:id="rId25"/>
    <p:sldId id="282" r:id="rId26"/>
    <p:sldId id="273" r:id="rId27"/>
    <p:sldId id="274" r:id="rId28"/>
    <p:sldId id="275" r:id="rId29"/>
    <p:sldId id="262" r:id="rId30"/>
    <p:sldId id="265" r:id="rId31"/>
    <p:sldId id="281" r:id="rId32"/>
    <p:sldId id="277" r:id="rId33"/>
    <p:sldId id="276" r:id="rId34"/>
    <p:sldId id="278" r:id="rId35"/>
    <p:sldId id="264" r:id="rId36"/>
    <p:sldId id="258" r:id="rId37"/>
    <p:sldId id="279" r:id="rId38"/>
    <p:sldId id="280" r:id="rId39"/>
    <p:sldId id="307" r:id="rId40"/>
    <p:sldId id="30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94698" autoAdjust="0"/>
  </p:normalViewPr>
  <p:slideViewPr>
    <p:cSldViewPr>
      <p:cViewPr>
        <p:scale>
          <a:sx n="80" d="100"/>
          <a:sy n="80" d="100"/>
        </p:scale>
        <p:origin x="-2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947F4E-AF95-4B58-A25F-7EBC71312A20}" type="datetimeFigureOut">
              <a:rPr lang="en-US" smtClean="0"/>
              <a:pPr/>
              <a:t>12/6/2011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FD18770-FD4E-4B2F-9930-B0209C3C86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47F4E-AF95-4B58-A25F-7EBC71312A20}"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47F4E-AF95-4B58-A25F-7EBC71312A20}"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47F4E-AF95-4B58-A25F-7EBC71312A20}"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947F4E-AF95-4B58-A25F-7EBC71312A20}"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18770-FD4E-4B2F-9930-B0209C3C86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947F4E-AF95-4B58-A25F-7EBC71312A20}"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947F4E-AF95-4B58-A25F-7EBC71312A20}" type="datetimeFigureOut">
              <a:rPr lang="en-US" smtClean="0"/>
              <a:pPr/>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E947F4E-AF95-4B58-A25F-7EBC71312A20}" type="datetimeFigureOut">
              <a:rPr lang="en-US" smtClean="0"/>
              <a:pPr/>
              <a:t>12/6/2011</a:t>
            </a:fld>
            <a:endParaRPr lang="en-US"/>
          </a:p>
        </p:txBody>
      </p:sp>
      <p:sp>
        <p:nvSpPr>
          <p:cNvPr id="8" name="Slide Number Placeholder 7"/>
          <p:cNvSpPr>
            <a:spLocks noGrp="1"/>
          </p:cNvSpPr>
          <p:nvPr>
            <p:ph type="sldNum" sz="quarter" idx="11"/>
          </p:nvPr>
        </p:nvSpPr>
        <p:spPr/>
        <p:txBody>
          <a:bodyPr/>
          <a:lstStyle/>
          <a:p>
            <a:fld id="{8FD18770-FD4E-4B2F-9930-B0209C3C867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47F4E-AF95-4B58-A25F-7EBC71312A20}" type="datetimeFigureOut">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947F4E-AF95-4B58-A25F-7EBC71312A20}"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FD18770-FD4E-4B2F-9930-B0209C3C86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E947F4E-AF95-4B58-A25F-7EBC71312A20}"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18770-FD4E-4B2F-9930-B0209C3C86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E947F4E-AF95-4B58-A25F-7EBC71312A20}" type="datetimeFigureOut">
              <a:rPr lang="en-US" smtClean="0"/>
              <a:pPr/>
              <a:t>12/6/2011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FD18770-FD4E-4B2F-9930-B0209C3C86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924050"/>
          </a:xfrm>
        </p:spPr>
        <p:txBody>
          <a:bodyPr>
            <a:normAutofit fontScale="90000"/>
          </a:bodyPr>
          <a:lstStyle/>
          <a:p>
            <a:r>
              <a:rPr lang="en-US" dirty="0" smtClean="0"/>
              <a:t>Anthropogenic Climate Change, Part one:</a:t>
            </a:r>
            <a:br>
              <a:rPr lang="en-US" dirty="0" smtClean="0"/>
            </a:br>
            <a:r>
              <a:rPr lang="en-US" dirty="0" smtClean="0"/>
              <a:t/>
            </a:r>
            <a:br>
              <a:rPr lang="en-US" dirty="0" smtClean="0"/>
            </a:br>
            <a:r>
              <a:rPr lang="en-US" sz="4000" dirty="0" smtClean="0"/>
              <a:t>The settled issues</a:t>
            </a:r>
            <a:r>
              <a:rPr lang="en-US" dirty="0" smtClean="0"/>
              <a:t/>
            </a:r>
            <a:br>
              <a:rPr lang="en-US" dirty="0" smtClean="0"/>
            </a:br>
            <a:r>
              <a:rPr lang="en-US" dirty="0" smtClean="0"/>
              <a:t>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81000" y="304800"/>
            <a:ext cx="3352800" cy="198782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495800" y="152400"/>
            <a:ext cx="3352800" cy="22098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28600" y="3886200"/>
            <a:ext cx="3733800" cy="2782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981200"/>
          </a:xfrm>
        </p:spPr>
        <p:txBody>
          <a:bodyPr>
            <a:normAutofit/>
          </a:bodyPr>
          <a:lstStyle/>
          <a:p>
            <a:pPr algn="ctr"/>
            <a:r>
              <a:rPr lang="en-US" sz="9600" dirty="0" smtClean="0"/>
              <a:t>Science</a:t>
            </a:r>
            <a:endParaRPr lang="en-US" sz="9600" dirty="0"/>
          </a:p>
        </p:txBody>
      </p:sp>
      <p:pic>
        <p:nvPicPr>
          <p:cNvPr id="1026" name="Picture 2"/>
          <p:cNvPicPr>
            <a:picLocks noChangeAspect="1" noChangeArrowheads="1"/>
          </p:cNvPicPr>
          <p:nvPr/>
        </p:nvPicPr>
        <p:blipFill>
          <a:blip r:embed="rId2" cstate="print"/>
          <a:srcRect/>
          <a:stretch>
            <a:fillRect/>
          </a:stretch>
        </p:blipFill>
        <p:spPr bwMode="auto">
          <a:xfrm>
            <a:off x="2438400" y="2514600"/>
            <a:ext cx="4119562" cy="385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u="sng" dirty="0" smtClean="0"/>
              <a:t>The Earth is warming up</a:t>
            </a:r>
            <a:endParaRPr lang="en-US" u="sng"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990600"/>
            <a:ext cx="7467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Earth is warming up</a:t>
            </a:r>
            <a:endParaRPr lang="en-US" u="sng" dirty="0"/>
          </a:p>
        </p:txBody>
      </p:sp>
      <p:pic>
        <p:nvPicPr>
          <p:cNvPr id="4" name="Picture 2"/>
          <p:cNvPicPr>
            <a:picLocks noGrp="1" noChangeAspect="1" noChangeArrowheads="1"/>
          </p:cNvPicPr>
          <p:nvPr>
            <p:ph idx="1"/>
          </p:nvPr>
        </p:nvPicPr>
        <p:blipFill>
          <a:blip r:embed="rId2" cstate="print">
            <a:lum bright="-12000"/>
          </a:blip>
          <a:srcRect/>
          <a:stretch>
            <a:fillRect/>
          </a:stretch>
        </p:blipFill>
        <p:spPr bwMode="auto">
          <a:xfrm>
            <a:off x="914400" y="1295400"/>
            <a:ext cx="7414851" cy="511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Earth is warming up</a:t>
            </a:r>
            <a:endParaRPr lang="en-US" u="sng" dirty="0"/>
          </a:p>
        </p:txBody>
      </p:sp>
      <p:pic>
        <p:nvPicPr>
          <p:cNvPr id="4" name="Content Placeholder 3"/>
          <p:cNvPicPr>
            <a:picLocks noGrp="1"/>
          </p:cNvPicPr>
          <p:nvPr>
            <p:ph idx="1"/>
          </p:nvPr>
        </p:nvPicPr>
        <p:blipFill>
          <a:blip r:embed="rId2" cstate="print"/>
          <a:srcRect/>
          <a:stretch>
            <a:fillRect/>
          </a:stretch>
        </p:blipFill>
        <p:spPr bwMode="auto">
          <a:xfrm>
            <a:off x="990600" y="1219200"/>
            <a:ext cx="7162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Earth is warming up</a:t>
            </a:r>
            <a:endParaRPr lang="en-US" u="sng"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447800"/>
            <a:ext cx="8547745" cy="4424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Earth is warming up</a:t>
            </a:r>
            <a:endParaRPr lang="en-US" u="sng" dirty="0"/>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pPr>
              <a:buNone/>
            </a:pPr>
            <a:r>
              <a:rPr lang="en-US" sz="3200" dirty="0" smtClean="0"/>
              <a:t>“</a:t>
            </a:r>
            <a:r>
              <a:rPr lang="en-US" sz="4400" dirty="0" smtClean="0"/>
              <a:t>Temperatures have risen 1.4 degrees Fahrenheit since the start of the 20</a:t>
            </a:r>
            <a:r>
              <a:rPr lang="en-US" sz="4400" baseline="30000" dirty="0" smtClean="0"/>
              <a:t>th</a:t>
            </a:r>
            <a:r>
              <a:rPr lang="en-US" sz="4400" dirty="0" smtClean="0"/>
              <a:t> century – with much of this warming occurring in just the last 30 years – and temperatures will likely rise at least another 2 degrees F, and possibly more than 11 degrees F, over the next 100 years.” - Report from the National Academy of Sciences (NAS)</a:t>
            </a:r>
          </a:p>
          <a:p>
            <a:pPr>
              <a:buNone/>
            </a:pPr>
            <a:endParaRPr lang="en-US" sz="4400" dirty="0" smtClean="0"/>
          </a:p>
          <a:p>
            <a:pPr>
              <a:buNone/>
            </a:pPr>
            <a:r>
              <a:rPr lang="en-US" sz="4400" dirty="0" smtClean="0"/>
              <a:t>	“Three major global surface temperature reconstructions show that Earth has warmed since 1880.  Most of this warming has occurred since the 1970s, with the 20 warmest years having occurred since 1981 and with all 10 of the warmest years occurring in the past 12 years.” - NASA</a:t>
            </a:r>
          </a:p>
          <a:p>
            <a:pPr>
              <a:buNone/>
            </a:pPr>
            <a:endParaRPr lang="en-US" sz="4400" dirty="0" smtClean="0"/>
          </a:p>
          <a:p>
            <a:pPr>
              <a:buNone/>
            </a:pPr>
            <a:endParaRPr lang="en-US" sz="4400" dirty="0" smtClean="0"/>
          </a:p>
          <a:p>
            <a:pPr>
              <a:buNone/>
            </a:pPr>
            <a:r>
              <a:rPr lang="en-US" sz="4400" dirty="0" smtClean="0"/>
              <a:t>	“Scientific evidence for warming of the climate system is unequivocal.”</a:t>
            </a:r>
            <a:r>
              <a:rPr lang="en-US" sz="4400" i="1" dirty="0" smtClean="0"/>
              <a:t> - Intergovernmental Panel on Climate Change </a:t>
            </a:r>
            <a:r>
              <a:rPr lang="en-US" sz="4400" dirty="0" smtClean="0"/>
              <a:t>(IPCC)</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Definitions</a:t>
            </a:r>
            <a:endParaRPr lang="en-US" u="sng"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Greenhouse gas:</a:t>
            </a:r>
          </a:p>
          <a:p>
            <a:pPr>
              <a:buNone/>
            </a:pPr>
            <a:endParaRPr lang="en-US" b="1" dirty="0" smtClean="0"/>
          </a:p>
          <a:p>
            <a:pPr>
              <a:buNone/>
            </a:pPr>
            <a:r>
              <a:rPr lang="en-US" b="1" dirty="0" smtClean="0"/>
              <a:t>		</a:t>
            </a:r>
            <a:r>
              <a:rPr lang="en-US" dirty="0" smtClean="0"/>
              <a:t>a gas in an atmosphere that absorbs 	and 	emits radiation within the thermal 	infrared range</a:t>
            </a:r>
          </a:p>
          <a:p>
            <a:pPr>
              <a:buNone/>
            </a:pPr>
            <a:endParaRPr lang="en-US" b="1" dirty="0" smtClean="0"/>
          </a:p>
          <a:p>
            <a:pPr>
              <a:buNone/>
            </a:pPr>
            <a:r>
              <a:rPr lang="en-US" b="1" dirty="0" err="1" smtClean="0"/>
              <a:t>Radiative</a:t>
            </a:r>
            <a:r>
              <a:rPr lang="en-US" b="1" dirty="0" smtClean="0"/>
              <a:t> forcing:</a:t>
            </a:r>
          </a:p>
          <a:p>
            <a:pPr>
              <a:buNone/>
            </a:pPr>
            <a:endParaRPr lang="en-US" b="1" dirty="0" smtClean="0"/>
          </a:p>
          <a:p>
            <a:pPr>
              <a:buNone/>
            </a:pPr>
            <a:r>
              <a:rPr lang="en-US" b="1" dirty="0" smtClean="0"/>
              <a:t>		</a:t>
            </a:r>
            <a:r>
              <a:rPr lang="en-US" dirty="0" smtClean="0"/>
              <a:t>a measure of how the energy balance of 	the Earth-atmosphere system is influenced 	when factors that affect climate are altered</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Carbon dioxide as a significant, positive </a:t>
            </a:r>
            <a:r>
              <a:rPr lang="en-US" u="sng" dirty="0" err="1" smtClean="0"/>
              <a:t>radiative</a:t>
            </a:r>
            <a:r>
              <a:rPr lang="en-US" u="sng" dirty="0" smtClean="0"/>
              <a:t> forcing</a:t>
            </a:r>
            <a:endParaRPr lang="en-US" u="sng"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381000" y="1600200"/>
            <a:ext cx="8369509" cy="5051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Carbon dioxide as a significant, positive </a:t>
            </a:r>
            <a:r>
              <a:rPr lang="en-US" u="sng" dirty="0" err="1" smtClean="0"/>
              <a:t>radiative</a:t>
            </a:r>
            <a:r>
              <a:rPr lang="en-US" u="sng" dirty="0" smtClean="0"/>
              <a:t> forcing</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828800" y="1524000"/>
            <a:ext cx="5486400" cy="519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r>
              <a:rPr lang="en-US" u="sng" dirty="0" smtClean="0"/>
              <a:t>Carbon dioxide as a significant, positive </a:t>
            </a:r>
            <a:r>
              <a:rPr lang="en-US" u="sng" dirty="0" err="1" smtClean="0"/>
              <a:t>radiative</a:t>
            </a:r>
            <a:r>
              <a:rPr lang="en-US" u="sng" dirty="0" smtClean="0"/>
              <a:t> forcing</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066800" y="1424639"/>
            <a:ext cx="7280499" cy="5433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1143000"/>
          </a:xfrm>
        </p:spPr>
        <p:txBody>
          <a:bodyPr>
            <a:normAutofit/>
          </a:bodyPr>
          <a:lstStyle/>
          <a:p>
            <a:pPr algn="ctr"/>
            <a:r>
              <a:rPr lang="en-US" b="1" u="sng" dirty="0" smtClean="0"/>
              <a:t>Topics</a:t>
            </a:r>
            <a:endParaRPr lang="en-US" b="1" u="sng" dirty="0"/>
          </a:p>
        </p:txBody>
      </p:sp>
      <p:sp>
        <p:nvSpPr>
          <p:cNvPr id="4" name="Rectangle 3"/>
          <p:cNvSpPr/>
          <p:nvPr/>
        </p:nvSpPr>
        <p:spPr>
          <a:xfrm>
            <a:off x="838200" y="1981200"/>
            <a:ext cx="2743200" cy="523220"/>
          </a:xfrm>
          <a:prstGeom prst="rect">
            <a:avLst/>
          </a:prstGeom>
        </p:spPr>
        <p:txBody>
          <a:bodyPr wrap="square">
            <a:spAutoFit/>
          </a:bodyPr>
          <a:lstStyle/>
          <a:p>
            <a:pPr>
              <a:buFont typeface="Arial" pitchFamily="34" charset="0"/>
              <a:buChar char="•"/>
            </a:pPr>
            <a:r>
              <a:rPr lang="en-US" sz="2800" dirty="0" smtClean="0"/>
              <a:t>  Definitions</a:t>
            </a:r>
          </a:p>
        </p:txBody>
      </p:sp>
      <p:sp>
        <p:nvSpPr>
          <p:cNvPr id="5" name="Rectangle 4"/>
          <p:cNvSpPr/>
          <p:nvPr/>
        </p:nvSpPr>
        <p:spPr>
          <a:xfrm>
            <a:off x="838200" y="3352800"/>
            <a:ext cx="7315200" cy="523220"/>
          </a:xfrm>
          <a:prstGeom prst="rect">
            <a:avLst/>
          </a:prstGeom>
        </p:spPr>
        <p:txBody>
          <a:bodyPr wrap="square">
            <a:spAutoFit/>
          </a:bodyPr>
          <a:lstStyle/>
          <a:p>
            <a:pPr marL="280988" indent="-280988">
              <a:buFont typeface="Arial" pitchFamily="34" charset="0"/>
              <a:buChar char="•"/>
            </a:pPr>
            <a:r>
              <a:rPr lang="en-US" sz="2800" dirty="0" smtClean="0"/>
              <a:t>An absurdity which needs to be addressed</a:t>
            </a:r>
          </a:p>
        </p:txBody>
      </p:sp>
      <p:sp>
        <p:nvSpPr>
          <p:cNvPr id="6" name="Rectangle 5"/>
          <p:cNvSpPr/>
          <p:nvPr/>
        </p:nvSpPr>
        <p:spPr>
          <a:xfrm>
            <a:off x="838200" y="1143000"/>
            <a:ext cx="7239000" cy="954107"/>
          </a:xfrm>
          <a:prstGeom prst="rect">
            <a:avLst/>
          </a:prstGeom>
        </p:spPr>
        <p:txBody>
          <a:bodyPr wrap="square">
            <a:spAutoFit/>
          </a:bodyPr>
          <a:lstStyle/>
          <a:p>
            <a:pPr marL="280988" indent="-280988">
              <a:buFont typeface="Arial" pitchFamily="34" charset="0"/>
              <a:buChar char="•"/>
            </a:pPr>
            <a:r>
              <a:rPr lang="en-US" sz="2800" dirty="0" smtClean="0"/>
              <a:t>What has been established?  What is at issue?</a:t>
            </a:r>
          </a:p>
        </p:txBody>
      </p:sp>
      <p:sp>
        <p:nvSpPr>
          <p:cNvPr id="7" name="Rectangle 6"/>
          <p:cNvSpPr/>
          <p:nvPr/>
        </p:nvSpPr>
        <p:spPr>
          <a:xfrm>
            <a:off x="838200" y="2438400"/>
            <a:ext cx="3505200" cy="523220"/>
          </a:xfrm>
          <a:prstGeom prst="rect">
            <a:avLst/>
          </a:prstGeom>
        </p:spPr>
        <p:txBody>
          <a:bodyPr wrap="square">
            <a:spAutoFit/>
          </a:bodyPr>
          <a:lstStyle/>
          <a:p>
            <a:pPr>
              <a:buFont typeface="Arial" pitchFamily="34" charset="0"/>
              <a:buChar char="•"/>
            </a:pPr>
            <a:r>
              <a:rPr lang="en-US" sz="2800" dirty="0" smtClean="0"/>
              <a:t>  Science</a:t>
            </a:r>
          </a:p>
        </p:txBody>
      </p:sp>
      <p:sp>
        <p:nvSpPr>
          <p:cNvPr id="8" name="Rectangle 7"/>
          <p:cNvSpPr/>
          <p:nvPr/>
        </p:nvSpPr>
        <p:spPr>
          <a:xfrm>
            <a:off x="838200" y="2895600"/>
            <a:ext cx="5334000" cy="523220"/>
          </a:xfrm>
          <a:prstGeom prst="rect">
            <a:avLst/>
          </a:prstGeom>
        </p:spPr>
        <p:txBody>
          <a:bodyPr wrap="square">
            <a:spAutoFit/>
          </a:bodyPr>
          <a:lstStyle/>
          <a:p>
            <a:pPr>
              <a:buFont typeface="Arial" pitchFamily="34" charset="0"/>
              <a:buChar char="•"/>
            </a:pPr>
            <a:r>
              <a:rPr lang="en-US" sz="2800" dirty="0" smtClean="0"/>
              <a:t>  The Scientific Consensus</a:t>
            </a:r>
          </a:p>
        </p:txBody>
      </p:sp>
      <p:sp>
        <p:nvSpPr>
          <p:cNvPr id="9" name="Rectangle 8"/>
          <p:cNvSpPr/>
          <p:nvPr/>
        </p:nvSpPr>
        <p:spPr>
          <a:xfrm>
            <a:off x="838200" y="3810000"/>
            <a:ext cx="7010400" cy="1384995"/>
          </a:xfrm>
          <a:prstGeom prst="rect">
            <a:avLst/>
          </a:prstGeom>
        </p:spPr>
        <p:txBody>
          <a:bodyPr wrap="square">
            <a:spAutoFit/>
          </a:bodyPr>
          <a:lstStyle/>
          <a:p>
            <a:pPr marL="280988" indent="-280988">
              <a:buFont typeface="Arial" pitchFamily="34" charset="0"/>
              <a:buChar char="•"/>
            </a:pPr>
            <a:r>
              <a:rPr lang="en-US" sz="2800" dirty="0" smtClean="0"/>
              <a:t>Some common challenges to anthropogenic climate change (and why they fail)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P spid="7" grpId="1"/>
      <p:bldP spid="8" grpId="1"/>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u="sng" dirty="0" smtClean="0"/>
              <a:t>Human activities are significantly increasing carbon dioxide levels.</a:t>
            </a:r>
            <a:endParaRPr lang="en-US" u="sng" dirty="0"/>
          </a:p>
        </p:txBody>
      </p:sp>
      <p:sp>
        <p:nvSpPr>
          <p:cNvPr id="3" name="Content Placeholder 2"/>
          <p:cNvSpPr>
            <a:spLocks noGrp="1"/>
          </p:cNvSpPr>
          <p:nvPr>
            <p:ph idx="1"/>
          </p:nvPr>
        </p:nvSpPr>
        <p:spPr/>
        <p:txBody>
          <a:bodyPr>
            <a:normAutofit fontScale="85000" lnSpcReduction="10000"/>
          </a:bodyPr>
          <a:lstStyle/>
          <a:p>
            <a:pPr marL="550926" indent="-514350">
              <a:buAutoNum type="arabicParenR"/>
            </a:pPr>
            <a:r>
              <a:rPr lang="en-US" dirty="0" smtClean="0"/>
              <a:t>There are no known natural sources of CO</a:t>
            </a:r>
            <a:r>
              <a:rPr lang="en-US" baseline="-25000" dirty="0" smtClean="0"/>
              <a:t>2</a:t>
            </a:r>
            <a:r>
              <a:rPr lang="en-US" dirty="0" smtClean="0"/>
              <a:t> sufficient to account for the recent increase. </a:t>
            </a:r>
          </a:p>
          <a:p>
            <a:pPr marL="550926" indent="-514350">
              <a:buAutoNum type="arabicParenR"/>
            </a:pPr>
            <a:r>
              <a:rPr lang="en-US" dirty="0" smtClean="0"/>
              <a:t>There are no known sinks of CO</a:t>
            </a:r>
            <a:r>
              <a:rPr lang="en-US" baseline="-25000" dirty="0" smtClean="0"/>
              <a:t>2</a:t>
            </a:r>
            <a:r>
              <a:rPr lang="en-US" dirty="0" smtClean="0"/>
              <a:t> sufficient to have absorbed all the CO</a:t>
            </a:r>
            <a:r>
              <a:rPr lang="en-US" baseline="-25000" dirty="0" smtClean="0"/>
              <a:t>2</a:t>
            </a:r>
            <a:r>
              <a:rPr lang="en-US" dirty="0" smtClean="0"/>
              <a:t> from fossil-fuel burning. </a:t>
            </a:r>
          </a:p>
          <a:p>
            <a:pPr marL="550926" indent="-514350">
              <a:buAutoNum type="arabicParenR"/>
            </a:pPr>
            <a:r>
              <a:rPr lang="en-US" dirty="0" smtClean="0"/>
              <a:t>For more than 10,000 years prior to the Industrial Revolution, atmospheric CO</a:t>
            </a:r>
            <a:r>
              <a:rPr lang="en-US" baseline="-25000" dirty="0" smtClean="0"/>
              <a:t>2</a:t>
            </a:r>
            <a:r>
              <a:rPr lang="en-US" dirty="0" smtClean="0"/>
              <a:t> levels were essentially constant, which shows that the recent increase is not natural. </a:t>
            </a:r>
          </a:p>
          <a:p>
            <a:pPr marL="550926" indent="-514350">
              <a:buAutoNum type="arabicParenR"/>
            </a:pPr>
            <a:r>
              <a:rPr lang="en-US" dirty="0" smtClean="0"/>
              <a:t>The pattern of CO</a:t>
            </a:r>
            <a:r>
              <a:rPr lang="en-US" baseline="-25000" dirty="0" smtClean="0"/>
              <a:t>2</a:t>
            </a:r>
            <a:r>
              <a:rPr lang="en-US" dirty="0" smtClean="0"/>
              <a:t> increase since 1958 has closely mirrored that of fossil-fuel burning.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Human activities are significantly increasing carbon dioxide levels.</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0" y="1828800"/>
            <a:ext cx="9122890" cy="3443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2743200"/>
          </a:xfrm>
        </p:spPr>
        <p:txBody>
          <a:bodyPr>
            <a:normAutofit fontScale="90000"/>
          </a:bodyPr>
          <a:lstStyle/>
          <a:p>
            <a:pPr algn="ctr"/>
            <a:r>
              <a:rPr lang="en-US" u="sng" dirty="0" smtClean="0"/>
              <a:t>Carbon dioxide levels and mean global temperatures are irregular in comparison to the last several thousand years</a:t>
            </a:r>
            <a:r>
              <a:rPr lang="en-US" dirty="0" smtClean="0"/>
              <a:t>.</a:t>
            </a:r>
            <a:r>
              <a:rPr lang="en-US" sz="4800" dirty="0" smtClean="0"/>
              <a:t> </a:t>
            </a:r>
            <a:br>
              <a:rPr lang="en-US" sz="4800" dirty="0" smtClean="0"/>
            </a:br>
            <a:endParaRPr lang="en-US" dirty="0"/>
          </a:p>
        </p:txBody>
      </p:sp>
      <p:pic>
        <p:nvPicPr>
          <p:cNvPr id="4" name="Picture 2"/>
          <p:cNvPicPr>
            <a:picLocks noGrp="1" noChangeAspect="1" noChangeArrowheads="1"/>
          </p:cNvPicPr>
          <p:nvPr>
            <p:ph sz="half" idx="1"/>
          </p:nvPr>
        </p:nvPicPr>
        <p:blipFill>
          <a:blip r:embed="rId2" cstate="print"/>
          <a:stretch>
            <a:fillRect/>
          </a:stretch>
        </p:blipFill>
        <p:spPr bwMode="auto">
          <a:xfrm>
            <a:off x="990600" y="2547143"/>
            <a:ext cx="7315200" cy="4310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 y="914400"/>
            <a:ext cx="9143999"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838200" y="685800"/>
            <a:ext cx="7482626"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smtClean="0"/>
              <a:t>Seminal study in </a:t>
            </a:r>
            <a:r>
              <a:rPr lang="en-US" sz="3200" i="1" dirty="0" smtClean="0"/>
              <a:t>Science</a:t>
            </a:r>
            <a:r>
              <a:rPr lang="en-US" sz="3200" dirty="0" smtClean="0"/>
              <a:t> of Arctic lake sediments, tree rings, and glacial ice</a:t>
            </a:r>
            <a:endParaRPr lang="en-US" sz="3200" dirty="0"/>
          </a:p>
        </p:txBody>
      </p:sp>
      <p:pic>
        <p:nvPicPr>
          <p:cNvPr id="1029" name="Picture 5"/>
          <p:cNvPicPr>
            <a:picLocks noGrp="1" noChangeAspect="1" noChangeArrowheads="1"/>
          </p:cNvPicPr>
          <p:nvPr>
            <p:ph idx="1"/>
          </p:nvPr>
        </p:nvPicPr>
        <p:blipFill>
          <a:blip r:embed="rId2" cstate="print"/>
          <a:stretch>
            <a:fillRect/>
          </a:stretch>
        </p:blipFill>
        <p:spPr bwMode="auto">
          <a:xfrm>
            <a:off x="1" y="1676400"/>
            <a:ext cx="9144000" cy="3839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80803" y="914400"/>
            <a:ext cx="8805393" cy="5007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914400" y="304800"/>
            <a:ext cx="7315200" cy="6312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tretch>
            <a:fillRect/>
          </a:stretch>
        </p:blipFill>
        <p:spPr bwMode="auto">
          <a:xfrm>
            <a:off x="609600" y="838200"/>
            <a:ext cx="7924800" cy="5222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1981201"/>
          </a:xfrm>
        </p:spPr>
        <p:txBody>
          <a:bodyPr>
            <a:normAutofit/>
          </a:bodyPr>
          <a:lstStyle/>
          <a:p>
            <a:pPr>
              <a:buNone/>
            </a:pPr>
            <a:r>
              <a:rPr lang="en-US" sz="2400" dirty="0" smtClean="0"/>
              <a:t>	</a:t>
            </a:r>
            <a:r>
              <a:rPr lang="en-US" sz="2000" dirty="0" smtClean="0"/>
              <a:t>Scientists analyzed tree rings, ice cores, ocean sediments, and a number of other “proxy” indicators to estimate past climatic conditions.  The results (via </a:t>
            </a:r>
            <a:r>
              <a:rPr lang="en-US" sz="2000" i="1" dirty="0" smtClean="0"/>
              <a:t>Surface Temperature Reconstructions for the last 2,000 years, </a:t>
            </a:r>
            <a:r>
              <a:rPr lang="en-US" sz="2000" dirty="0" smtClean="0"/>
              <a:t>which is a synthesis of seven independent research teams’ findings):</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457200" y="2209800"/>
            <a:ext cx="8205417" cy="4420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has been established?</a:t>
            </a:r>
            <a:r>
              <a:rPr lang="en-US" dirty="0" smtClean="0"/>
              <a:t>	</a:t>
            </a:r>
            <a:endParaRPr lang="en-US" dirty="0"/>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550926" indent="-514350">
              <a:buAutoNum type="arabicParenBoth"/>
            </a:pPr>
            <a:r>
              <a:rPr lang="en-US" dirty="0" smtClean="0"/>
              <a:t>The Earth is warming up.</a:t>
            </a:r>
          </a:p>
          <a:p>
            <a:pPr marL="550926" indent="-514350">
              <a:buAutoNum type="arabicParenBoth"/>
            </a:pPr>
            <a:r>
              <a:rPr lang="en-US" dirty="0" smtClean="0"/>
              <a:t>Carbon dioxide acts as a positive </a:t>
            </a:r>
            <a:r>
              <a:rPr lang="en-US" dirty="0" err="1" smtClean="0"/>
              <a:t>radiative</a:t>
            </a:r>
            <a:r>
              <a:rPr lang="en-US" dirty="0" smtClean="0"/>
              <a:t> forcing, and increases in carbon dioxide contribute to increases in temperature via the greenhouse effect.</a:t>
            </a:r>
          </a:p>
          <a:p>
            <a:pPr marL="550926" indent="-514350">
              <a:buAutoNum type="arabicParenBoth"/>
            </a:pPr>
            <a:r>
              <a:rPr lang="en-US" dirty="0" smtClean="0"/>
              <a:t>Humans are responsible for a significant increase in carbon dioxide, and therefore responsible for a warming trend.</a:t>
            </a:r>
          </a:p>
          <a:p>
            <a:pPr marL="550926" indent="-514350">
              <a:buAutoNum type="arabicParenBoth"/>
            </a:pPr>
            <a:r>
              <a:rPr lang="en-US" dirty="0" smtClean="0"/>
              <a:t>Carbon dioxide levels and mean global temperatures today are irregular in comparison to the last several thousand years.</a:t>
            </a:r>
            <a:r>
              <a:rPr lang="en-US" sz="32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From the conclusion of that study:</a:t>
            </a:r>
            <a:endParaRPr lang="en-US" sz="3200" dirty="0"/>
          </a:p>
        </p:txBody>
      </p:sp>
      <p:sp>
        <p:nvSpPr>
          <p:cNvPr id="3" name="Content Placeholder 2"/>
          <p:cNvSpPr>
            <a:spLocks noGrp="1"/>
          </p:cNvSpPr>
          <p:nvPr>
            <p:ph idx="1"/>
          </p:nvPr>
        </p:nvSpPr>
        <p:spPr/>
        <p:txBody>
          <a:bodyPr>
            <a:normAutofit fontScale="92500"/>
          </a:bodyPr>
          <a:lstStyle/>
          <a:p>
            <a:pPr>
              <a:buNone/>
            </a:pPr>
            <a:r>
              <a:rPr lang="en-US" dirty="0" smtClean="0"/>
              <a:t>	</a:t>
            </a:r>
            <a:r>
              <a:rPr lang="en-US" sz="2400" dirty="0" smtClean="0"/>
              <a:t>“..[we can conclude], with a high level of confidence, that global mean surface temperature was higher during the last few decades of the 20</a:t>
            </a:r>
            <a:r>
              <a:rPr lang="en-US" sz="2400" baseline="30000" dirty="0" smtClean="0"/>
              <a:t>th</a:t>
            </a:r>
            <a:r>
              <a:rPr lang="en-US" sz="2400" dirty="0" smtClean="0"/>
              <a:t> century than during any comparable period since at least A.D. 1600.”</a:t>
            </a:r>
          </a:p>
          <a:p>
            <a:pPr>
              <a:buNone/>
            </a:pPr>
            <a:endParaRPr lang="en-US" sz="2400" dirty="0" smtClean="0"/>
          </a:p>
          <a:p>
            <a:pPr>
              <a:buNone/>
            </a:pPr>
            <a:r>
              <a:rPr lang="en-US" sz="2400" dirty="0" smtClean="0"/>
              <a:t>	“Estimating the Earth’s global-average temperature becomes increasingly difficult going further back in time due to the decreasing availability of reliable proxy evidence, but the available evidence indicates that most regions are warmer now than at any other time since at least A.D. 900.”</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458200" cy="3581400"/>
          </a:xfrm>
        </p:spPr>
        <p:txBody>
          <a:bodyPr>
            <a:normAutofit/>
          </a:bodyPr>
          <a:lstStyle/>
          <a:p>
            <a:pPr algn="ctr"/>
            <a:r>
              <a:rPr lang="en-US" sz="6000" dirty="0" smtClean="0"/>
              <a:t>The Scientific Consensus</a:t>
            </a:r>
            <a:endParaRPr lang="en-US" sz="6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01762"/>
          </a:xfrm>
        </p:spPr>
        <p:txBody>
          <a:bodyPr>
            <a:normAutofit fontScale="90000"/>
          </a:bodyPr>
          <a:lstStyle/>
          <a:p>
            <a:pPr algn="ctr"/>
            <a:r>
              <a:rPr lang="en-US" u="sng" dirty="0" smtClean="0"/>
              <a:t>Scientific Consensus: Synthesis Reports</a:t>
            </a:r>
            <a:endParaRPr lang="en-US" u="sng" dirty="0"/>
          </a:p>
        </p:txBody>
      </p:sp>
      <p:sp>
        <p:nvSpPr>
          <p:cNvPr id="3" name="Content Placeholder 2"/>
          <p:cNvSpPr>
            <a:spLocks noGrp="1"/>
          </p:cNvSpPr>
          <p:nvPr>
            <p:ph idx="1"/>
          </p:nvPr>
        </p:nvSpPr>
        <p:spPr/>
        <p:txBody>
          <a:bodyPr/>
          <a:lstStyle/>
          <a:p>
            <a:r>
              <a:rPr lang="en-US" dirty="0" smtClean="0"/>
              <a:t>Intergovernmental Panel on Climate Change (2007)</a:t>
            </a:r>
          </a:p>
          <a:p>
            <a:r>
              <a:rPr lang="en-US" dirty="0" smtClean="0"/>
              <a:t>U.S. Global Change Research Program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Scientific Consensus: Various Organizations</a:t>
            </a:r>
            <a:endParaRPr lang="en-US" u="sng" dirty="0"/>
          </a:p>
        </p:txBody>
      </p:sp>
      <p:sp>
        <p:nvSpPr>
          <p:cNvPr id="3" name="Content Placeholder 2"/>
          <p:cNvSpPr>
            <a:spLocks noGrp="1"/>
          </p:cNvSpPr>
          <p:nvPr>
            <p:ph idx="1"/>
          </p:nvPr>
        </p:nvSpPr>
        <p:spPr>
          <a:xfrm>
            <a:off x="457200" y="1600200"/>
            <a:ext cx="8153400" cy="4983163"/>
          </a:xfrm>
        </p:spPr>
        <p:txBody>
          <a:bodyPr>
            <a:normAutofit fontScale="77500" lnSpcReduction="20000"/>
          </a:bodyPr>
          <a:lstStyle/>
          <a:p>
            <a:r>
              <a:rPr lang="en-US" dirty="0" smtClean="0"/>
              <a:t>Since 2001, 32 national science academies, including those of Brazil, Japan, Germany, Canada, France, China, India, Russia, Italy, the UK, and the US, have come together to issue joint declarations confirming anthropogenic climate change.</a:t>
            </a:r>
          </a:p>
          <a:p>
            <a:endParaRPr lang="en-US" dirty="0" smtClean="0"/>
          </a:p>
          <a:p>
            <a:r>
              <a:rPr lang="en-US" dirty="0" smtClean="0"/>
              <a:t>Within America, several science organizations affirm the authenticity of anthropogenic climate change, including: </a:t>
            </a:r>
          </a:p>
          <a:p>
            <a:pPr lvl="1"/>
            <a:r>
              <a:rPr lang="en-US" b="1" dirty="0" smtClean="0"/>
              <a:t>American Association for the Advancement of Science</a:t>
            </a:r>
          </a:p>
          <a:p>
            <a:pPr lvl="1"/>
            <a:r>
              <a:rPr lang="en-US" b="1" dirty="0" smtClean="0"/>
              <a:t>American Chemical Society</a:t>
            </a:r>
          </a:p>
          <a:p>
            <a:pPr lvl="1"/>
            <a:r>
              <a:rPr lang="en-US" b="1" dirty="0" smtClean="0"/>
              <a:t>American Institute of Physics</a:t>
            </a:r>
          </a:p>
          <a:p>
            <a:pPr lvl="1"/>
            <a:r>
              <a:rPr lang="en-US" b="1" dirty="0" smtClean="0"/>
              <a:t>American Physical Society</a:t>
            </a:r>
          </a:p>
          <a:p>
            <a:pPr lvl="1"/>
            <a:r>
              <a:rPr lang="en-US" b="1" dirty="0" smtClean="0"/>
              <a:t>American Geophysical Union</a:t>
            </a:r>
          </a:p>
          <a:p>
            <a:pPr lvl="1"/>
            <a:r>
              <a:rPr lang="en-US" b="1" dirty="0" smtClean="0"/>
              <a:t>Geological Society of America</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Scientific Consensus: Surveys</a:t>
            </a:r>
            <a:endParaRPr lang="en-US" u="sng" dirty="0"/>
          </a:p>
        </p:txBody>
      </p:sp>
      <p:sp>
        <p:nvSpPr>
          <p:cNvPr id="3" name="Content Placeholder 2"/>
          <p:cNvSpPr>
            <a:spLocks noGrp="1"/>
          </p:cNvSpPr>
          <p:nvPr>
            <p:ph idx="1"/>
          </p:nvPr>
        </p:nvSpPr>
        <p:spPr/>
        <p:txBody>
          <a:bodyPr/>
          <a:lstStyle/>
          <a:p>
            <a:r>
              <a:rPr lang="en-US" dirty="0" err="1" smtClean="0"/>
              <a:t>Oreskes</a:t>
            </a:r>
            <a:r>
              <a:rPr lang="en-US" dirty="0" smtClean="0"/>
              <a:t> Survey (2004)</a:t>
            </a:r>
          </a:p>
          <a:p>
            <a:r>
              <a:rPr lang="en-US" dirty="0" smtClean="0"/>
              <a:t>STATS (2007)</a:t>
            </a:r>
          </a:p>
          <a:p>
            <a:r>
              <a:rPr lang="en-US" dirty="0" smtClean="0"/>
              <a:t>Bray and Von </a:t>
            </a:r>
            <a:r>
              <a:rPr lang="en-US" dirty="0" err="1" smtClean="0"/>
              <a:t>Storch</a:t>
            </a:r>
            <a:r>
              <a:rPr lang="en-US" dirty="0" smtClean="0"/>
              <a:t> (2008)</a:t>
            </a:r>
          </a:p>
          <a:p>
            <a:r>
              <a:rPr lang="en-US" dirty="0" err="1" smtClean="0"/>
              <a:t>Anderegg</a:t>
            </a:r>
            <a:r>
              <a:rPr lang="en-US" dirty="0" smtClean="0"/>
              <a:t>, </a:t>
            </a:r>
            <a:r>
              <a:rPr lang="en-US" dirty="0" err="1" smtClean="0"/>
              <a:t>Prall</a:t>
            </a:r>
            <a:r>
              <a:rPr lang="en-US" dirty="0" smtClean="0"/>
              <a:t>, Harold, and Schneider (2010)</a:t>
            </a:r>
          </a:p>
          <a:p>
            <a:r>
              <a:rPr lang="en-US" dirty="0" smtClean="0"/>
              <a:t>Skeptical Science (2011)</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Scientific Consensus: Are we totally sure?</a:t>
            </a:r>
            <a:endParaRPr lang="en-US" u="sng" dirty="0"/>
          </a:p>
        </p:txBody>
      </p:sp>
      <p:sp>
        <p:nvSpPr>
          <p:cNvPr id="3" name="Content Placeholder 2"/>
          <p:cNvSpPr>
            <a:spLocks noGrp="1"/>
          </p:cNvSpPr>
          <p:nvPr>
            <p:ph idx="1"/>
          </p:nvPr>
        </p:nvSpPr>
        <p:spPr/>
        <p:txBody>
          <a:bodyPr>
            <a:normAutofit fontScale="92500"/>
          </a:bodyPr>
          <a:lstStyle/>
          <a:p>
            <a:r>
              <a:rPr lang="en-US" dirty="0" smtClean="0"/>
              <a:t>“There are still some uncertainties, as there always will be in understanding a complex system like Earth’s climate. Nevertheless, there is a strong, credible body of evidence, based on multiple lines of research, documenting that climate is changing and that these changes are in large part caused by human activities.”</a:t>
            </a:r>
          </a:p>
          <a:p>
            <a:pPr>
              <a:buNone/>
            </a:pPr>
            <a:r>
              <a:rPr lang="en-US" dirty="0" smtClean="0"/>
              <a:t>	(United States National Research Council, Advancing the Science of Climate Change)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smtClean="0"/>
              <a:t>The Absurdity</a:t>
            </a:r>
            <a:endParaRPr lang="en-US" dirty="0"/>
          </a:p>
        </p:txBody>
      </p:sp>
      <p:sp>
        <p:nvSpPr>
          <p:cNvPr id="3" name="Content Placeholder 2"/>
          <p:cNvSpPr>
            <a:spLocks noGrp="1"/>
          </p:cNvSpPr>
          <p:nvPr>
            <p:ph idx="1"/>
          </p:nvPr>
        </p:nvSpPr>
        <p:spPr>
          <a:xfrm>
            <a:off x="457200" y="914400"/>
            <a:ext cx="8229600" cy="5181600"/>
          </a:xfrm>
        </p:spPr>
        <p:txBody>
          <a:bodyPr>
            <a:normAutofit lnSpcReduction="10000"/>
          </a:bodyPr>
          <a:lstStyle/>
          <a:p>
            <a:pPr algn="ctr">
              <a:buNone/>
            </a:pPr>
            <a:r>
              <a:rPr lang="en-US" dirty="0" smtClean="0"/>
              <a:t>Does one’s</a:t>
            </a:r>
            <a:r>
              <a:rPr lang="en-US" sz="3000" dirty="0" smtClean="0"/>
              <a:t> ideology as a conservative or liberal have any effect on whether or not </a:t>
            </a:r>
            <a:r>
              <a:rPr lang="en-US" dirty="0" smtClean="0"/>
              <a:t>one</a:t>
            </a:r>
            <a:r>
              <a:rPr lang="en-US" sz="3000" dirty="0" smtClean="0"/>
              <a:t> accept the truth of</a:t>
            </a:r>
            <a:r>
              <a:rPr lang="en-US" dirty="0" smtClean="0"/>
              <a:t>:</a:t>
            </a:r>
          </a:p>
          <a:p>
            <a:pPr algn="ctr">
              <a:buNone/>
            </a:pPr>
            <a:endParaRPr lang="en-US" sz="2000" dirty="0" smtClean="0"/>
          </a:p>
          <a:p>
            <a:pPr algn="ctr">
              <a:buNone/>
            </a:pPr>
            <a:r>
              <a:rPr lang="en-US" sz="2400" dirty="0" smtClean="0"/>
              <a:t>Copernican </a:t>
            </a:r>
            <a:r>
              <a:rPr lang="en-US" sz="2400" dirty="0" err="1" smtClean="0"/>
              <a:t>Heliocentrism</a:t>
            </a:r>
            <a:endParaRPr lang="en-US" sz="2400" dirty="0" smtClean="0"/>
          </a:p>
          <a:p>
            <a:pPr algn="ctr">
              <a:buNone/>
            </a:pPr>
            <a:r>
              <a:rPr lang="en-US" sz="2400" dirty="0" smtClean="0"/>
              <a:t>Newton’s Laws</a:t>
            </a:r>
          </a:p>
          <a:p>
            <a:pPr algn="ctr">
              <a:buNone/>
            </a:pPr>
            <a:r>
              <a:rPr lang="en-US" sz="2400" dirty="0" smtClean="0"/>
              <a:t>Hooke’s Cell Theory</a:t>
            </a:r>
          </a:p>
          <a:p>
            <a:pPr algn="ctr">
              <a:buNone/>
            </a:pPr>
            <a:r>
              <a:rPr lang="en-US" sz="2400" dirty="0" smtClean="0"/>
              <a:t>Einstein’s Theory of Relativity</a:t>
            </a:r>
          </a:p>
          <a:p>
            <a:pPr algn="ctr">
              <a:buNone/>
            </a:pPr>
            <a:r>
              <a:rPr lang="en-US" sz="2400" dirty="0" smtClean="0"/>
              <a:t>Avogadro’s Law</a:t>
            </a:r>
          </a:p>
          <a:p>
            <a:pPr algn="ctr">
              <a:buNone/>
            </a:pPr>
            <a:r>
              <a:rPr lang="en-US" sz="2400" dirty="0" smtClean="0"/>
              <a:t>The Laws of Thermodynamics</a:t>
            </a:r>
          </a:p>
          <a:p>
            <a:pPr algn="ctr">
              <a:buNone/>
            </a:pPr>
            <a:endParaRPr lang="en-US" sz="2400" dirty="0" smtClean="0"/>
          </a:p>
          <a:p>
            <a:pPr algn="ctr">
              <a:buNone/>
            </a:pPr>
            <a:r>
              <a:rPr lang="en-US" sz="2800" dirty="0" smtClean="0"/>
              <a:t>????</a:t>
            </a:r>
          </a:p>
          <a:p>
            <a:pPr algn="ctr">
              <a:buNone/>
            </a:pPr>
            <a:endParaRPr lang="en-US" sz="2400" dirty="0" smtClean="0"/>
          </a:p>
          <a:p>
            <a:pPr algn="ctr">
              <a:buNone/>
            </a:pPr>
            <a:endParaRPr lang="en-US" sz="2400" dirty="0" smtClean="0"/>
          </a:p>
          <a:p>
            <a:pPr algn="ctr">
              <a:buNone/>
            </a:pP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305800" cy="3200400"/>
          </a:xfrm>
        </p:spPr>
        <p:txBody>
          <a:bodyPr>
            <a:normAutofit/>
          </a:bodyPr>
          <a:lstStyle/>
          <a:p>
            <a:pPr algn="ctr"/>
            <a:r>
              <a:rPr lang="en-US" dirty="0" smtClean="0"/>
              <a:t>Common Challenges to Anthropogenic Climate Change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248400"/>
          </a:xfrm>
        </p:spPr>
        <p:txBody>
          <a:bodyPr>
            <a:normAutofit/>
          </a:bodyPr>
          <a:lstStyle/>
          <a:p>
            <a:endParaRPr lang="en-US" dirty="0" smtClean="0"/>
          </a:p>
          <a:p>
            <a:r>
              <a:rPr lang="en-US" dirty="0" smtClean="0"/>
              <a:t>The Medieval Warm Period/Medieval Climate Anomaly (MWP) was warmer than conditions today.</a:t>
            </a:r>
          </a:p>
          <a:p>
            <a:r>
              <a:rPr lang="en-US" dirty="0" smtClean="0"/>
              <a:t>Volcanoes emit more CO</a:t>
            </a:r>
            <a:r>
              <a:rPr lang="en-US" baseline="-25000" dirty="0" smtClean="0"/>
              <a:t>2</a:t>
            </a:r>
            <a:r>
              <a:rPr lang="en-US" dirty="0" smtClean="0"/>
              <a:t> in a single eruption (or per year) than humanity does, dwarfing anthropogenic emissions.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7924800" cy="1295400"/>
          </a:xfrm>
        </p:spPr>
        <p:txBody>
          <a:bodyPr>
            <a:normAutofit/>
          </a:bodyPr>
          <a:lstStyle/>
          <a:p>
            <a:pPr algn="ctr">
              <a:buNone/>
            </a:pPr>
            <a:r>
              <a:rPr lang="en-US" sz="6000" dirty="0" smtClean="0"/>
              <a:t>Why is this important?</a:t>
            </a:r>
            <a:endParaRPr 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What is at issue?</a:t>
            </a:r>
            <a:r>
              <a:rPr lang="en-US" dirty="0" smtClean="0"/>
              <a:t>	</a:t>
            </a:r>
            <a:endParaRPr lang="en-US" dirty="0"/>
          </a:p>
        </p:txBody>
      </p:sp>
      <p:sp>
        <p:nvSpPr>
          <p:cNvPr id="3" name="Content Placeholder 2"/>
          <p:cNvSpPr>
            <a:spLocks noGrp="1"/>
          </p:cNvSpPr>
          <p:nvPr>
            <p:ph idx="1"/>
          </p:nvPr>
        </p:nvSpPr>
        <p:spPr>
          <a:xfrm>
            <a:off x="0" y="1600200"/>
            <a:ext cx="9144000" cy="4525963"/>
          </a:xfrm>
        </p:spPr>
        <p:txBody>
          <a:bodyPr/>
          <a:lstStyle/>
          <a:p>
            <a:pPr marL="550926" indent="-514350">
              <a:buAutoNum type="arabicParenBoth"/>
            </a:pPr>
            <a:r>
              <a:rPr lang="en-US" dirty="0" smtClean="0"/>
              <a:t>The accuracy of climate models</a:t>
            </a:r>
          </a:p>
          <a:p>
            <a:pPr marL="550926" indent="-514350">
              <a:buAutoNum type="arabicParenBoth"/>
            </a:pPr>
            <a:r>
              <a:rPr lang="en-US" dirty="0" smtClean="0"/>
              <a:t>The immediacy and gravity of the consequences</a:t>
            </a:r>
          </a:p>
          <a:p>
            <a:pPr marL="550926" indent="-514350">
              <a:buAutoNum type="arabicParenBoth"/>
            </a:pPr>
            <a:r>
              <a:rPr lang="en-US" dirty="0" smtClean="0"/>
              <a:t>The proper response</a:t>
            </a:r>
          </a:p>
          <a:p>
            <a:pPr marL="550926" indent="-514350">
              <a:buNone/>
            </a:pPr>
            <a:endParaRPr lang="en-US" dirty="0" smtClean="0"/>
          </a:p>
          <a:p>
            <a:pPr marL="550926" indent="-514350">
              <a:buNone/>
            </a:pPr>
            <a:endParaRPr lang="en-US" dirty="0" smtClean="0"/>
          </a:p>
          <a:p>
            <a:pPr marL="550926" indent="-514350">
              <a:buNone/>
            </a:pPr>
            <a:r>
              <a:rPr lang="en-US" dirty="0" smtClean="0"/>
              <a:t>[ Topics for Part II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905000" cy="457200"/>
          </a:xfrm>
        </p:spPr>
        <p:txBody>
          <a:bodyPr>
            <a:normAutofit fontScale="90000"/>
          </a:bodyPr>
          <a:lstStyle/>
          <a:p>
            <a:r>
              <a:rPr lang="en-US" u="sng" dirty="0" smtClean="0"/>
              <a:t>Sources</a:t>
            </a:r>
            <a:endParaRPr lang="en-US" u="sng" dirty="0"/>
          </a:p>
        </p:txBody>
      </p:sp>
      <p:sp>
        <p:nvSpPr>
          <p:cNvPr id="3" name="Content Placeholder 2"/>
          <p:cNvSpPr>
            <a:spLocks noGrp="1"/>
          </p:cNvSpPr>
          <p:nvPr>
            <p:ph idx="1"/>
          </p:nvPr>
        </p:nvSpPr>
        <p:spPr>
          <a:xfrm>
            <a:off x="0" y="533400"/>
            <a:ext cx="9144000" cy="6324600"/>
          </a:xfrm>
        </p:spPr>
        <p:txBody>
          <a:bodyPr>
            <a:normAutofit fontScale="25000" lnSpcReduction="20000"/>
          </a:bodyPr>
          <a:lstStyle/>
          <a:p>
            <a:pPr>
              <a:buNone/>
            </a:pPr>
            <a:r>
              <a:rPr lang="en-US" i="1" dirty="0" smtClean="0"/>
              <a:t>IPCC Fourth Assessment Report, 2007</a:t>
            </a:r>
          </a:p>
          <a:p>
            <a:pPr>
              <a:buNone/>
            </a:pPr>
            <a:endParaRPr lang="en-US" i="1" dirty="0" smtClean="0"/>
          </a:p>
          <a:p>
            <a:pPr>
              <a:buNone/>
            </a:pPr>
            <a:r>
              <a:rPr lang="en-US" i="1" dirty="0" smtClean="0"/>
              <a:t>IPCC Fourth Assessment Report, Summary for Policymakers</a:t>
            </a:r>
          </a:p>
          <a:p>
            <a:pPr>
              <a:buNone/>
            </a:pPr>
            <a:endParaRPr lang="en-US" i="1" dirty="0" smtClean="0"/>
          </a:p>
          <a:p>
            <a:pPr>
              <a:buNone/>
            </a:pPr>
            <a:r>
              <a:rPr lang="en-US" i="1" dirty="0" smtClean="0"/>
              <a:t>V. </a:t>
            </a:r>
            <a:r>
              <a:rPr lang="en-US" i="1" dirty="0" err="1" smtClean="0"/>
              <a:t>Ramaswamy</a:t>
            </a:r>
            <a:r>
              <a:rPr lang="en-US" i="1" dirty="0" smtClean="0"/>
              <a:t> et.al., “Anthropogenic and Natural Influences in the Evolution of Lower Stratospheric Cooling,” Science 311 (24 February 2006), 1138-1141</a:t>
            </a:r>
          </a:p>
          <a:p>
            <a:pPr>
              <a:buNone/>
            </a:pPr>
            <a:endParaRPr lang="en-US" i="1" dirty="0" smtClean="0"/>
          </a:p>
          <a:p>
            <a:pPr>
              <a:buNone/>
            </a:pPr>
            <a:r>
              <a:rPr lang="en-US" i="1" dirty="0" smtClean="0"/>
              <a:t>National Research Council (NRC), 2006. Surface Temperature Reconstructions For the Last 2,000 Years. National Academy Press, Washington, DC.</a:t>
            </a:r>
          </a:p>
          <a:p>
            <a:pPr>
              <a:buNone/>
            </a:pPr>
            <a:endParaRPr lang="en-US" i="1" dirty="0" smtClean="0"/>
          </a:p>
          <a:p>
            <a:pPr>
              <a:buNone/>
            </a:pPr>
            <a:r>
              <a:rPr lang="en-US" i="1" dirty="0" smtClean="0"/>
              <a:t>http://www.ncdc.noaa.gov/oa/climate/research/ anomalies/index.html</a:t>
            </a:r>
          </a:p>
          <a:p>
            <a:pPr>
              <a:buNone/>
            </a:pPr>
            <a:endParaRPr lang="en-US" i="1" dirty="0" smtClean="0"/>
          </a:p>
          <a:p>
            <a:pPr>
              <a:buNone/>
            </a:pPr>
            <a:r>
              <a:rPr lang="en-US" i="1" dirty="0" smtClean="0"/>
              <a:t>http://www.cru.uea.ac.uk/cru/data/temperature</a:t>
            </a:r>
          </a:p>
          <a:p>
            <a:pPr>
              <a:buNone/>
            </a:pPr>
            <a:endParaRPr lang="en-US" i="1" dirty="0" smtClean="0"/>
          </a:p>
          <a:p>
            <a:pPr>
              <a:buNone/>
            </a:pPr>
            <a:r>
              <a:rPr lang="en-US" i="1" dirty="0" smtClean="0"/>
              <a:t>http://data.giss.nasa.gov/gistemp</a:t>
            </a:r>
          </a:p>
          <a:p>
            <a:pPr>
              <a:buNone/>
            </a:pPr>
            <a:endParaRPr lang="en-US" i="1" dirty="0" smtClean="0"/>
          </a:p>
          <a:p>
            <a:pPr>
              <a:buNone/>
            </a:pPr>
            <a:r>
              <a:rPr lang="en-US" dirty="0" smtClean="0"/>
              <a:t>http://climate.nasa.gov/</a:t>
            </a:r>
          </a:p>
          <a:p>
            <a:pPr>
              <a:buNone/>
            </a:pPr>
            <a:endParaRPr lang="en-US" dirty="0" smtClean="0"/>
          </a:p>
          <a:p>
            <a:pPr>
              <a:buNone/>
            </a:pPr>
            <a:r>
              <a:rPr lang="en-US" dirty="0" smtClean="0"/>
              <a:t>Climate Change 2001: Working Group I: The Scientific Basis, IPCC, January 2001.</a:t>
            </a:r>
          </a:p>
          <a:p>
            <a:pPr>
              <a:buNone/>
            </a:pPr>
            <a:endParaRPr lang="en-US" dirty="0" smtClean="0"/>
          </a:p>
          <a:p>
            <a:pPr>
              <a:buNone/>
            </a:pPr>
            <a:r>
              <a:rPr lang="en-US" i="1" dirty="0" smtClean="0"/>
              <a:t>http://www.giss.nasa.gov/research/news/20100121/</a:t>
            </a:r>
          </a:p>
          <a:p>
            <a:pPr>
              <a:buNone/>
            </a:pPr>
            <a:endParaRPr lang="en-US" i="1" dirty="0" smtClean="0"/>
          </a:p>
          <a:p>
            <a:pPr>
              <a:buNone/>
            </a:pPr>
            <a:r>
              <a:rPr lang="en-US" i="1" dirty="0" smtClean="0"/>
              <a:t>http://science.nasa.gov/headlines/y2009/ 01apr_deepsolarminimum.htm</a:t>
            </a:r>
          </a:p>
          <a:p>
            <a:pPr>
              <a:buNone/>
            </a:pPr>
            <a:endParaRPr lang="en-US" i="1" dirty="0" smtClean="0"/>
          </a:p>
          <a:p>
            <a:pPr>
              <a:buNone/>
            </a:pPr>
            <a:r>
              <a:rPr lang="en-US" i="1" dirty="0" smtClean="0"/>
              <a:t>http://www.eoearth.org/article/Climate_change_FAQs#gen0</a:t>
            </a:r>
          </a:p>
          <a:p>
            <a:pPr>
              <a:buNone/>
            </a:pPr>
            <a:endParaRPr lang="en-US" i="1" dirty="0" smtClean="0"/>
          </a:p>
          <a:p>
            <a:pPr>
              <a:buNone/>
            </a:pPr>
            <a:r>
              <a:rPr lang="en-US" dirty="0" smtClean="0"/>
              <a:t>Forster, P., V. </a:t>
            </a:r>
            <a:r>
              <a:rPr lang="en-US" dirty="0" err="1" smtClean="0"/>
              <a:t>Ramaswamy</a:t>
            </a:r>
            <a:r>
              <a:rPr lang="en-US" dirty="0" smtClean="0"/>
              <a:t>, P. </a:t>
            </a:r>
            <a:r>
              <a:rPr lang="en-US" dirty="0" err="1" smtClean="0"/>
              <a:t>Artaxo</a:t>
            </a:r>
            <a:r>
              <a:rPr lang="en-US" dirty="0" smtClean="0"/>
              <a:t>, T. </a:t>
            </a:r>
            <a:r>
              <a:rPr lang="en-US" dirty="0" err="1" smtClean="0"/>
              <a:t>Berntsen</a:t>
            </a:r>
            <a:r>
              <a:rPr lang="en-US" dirty="0" smtClean="0"/>
              <a:t>, R. Betts, D.W. Fahey, J. Haywood, J. Lean, D.C. Lowe, G. </a:t>
            </a:r>
            <a:r>
              <a:rPr lang="en-US" dirty="0" err="1" smtClean="0"/>
              <a:t>Myhre</a:t>
            </a:r>
            <a:r>
              <a:rPr lang="en-US" dirty="0" smtClean="0"/>
              <a:t>, J. </a:t>
            </a:r>
            <a:r>
              <a:rPr lang="en-US" dirty="0" err="1" smtClean="0"/>
              <a:t>Nganga</a:t>
            </a:r>
            <a:r>
              <a:rPr lang="en-US" dirty="0" smtClean="0"/>
              <a:t>, R. </a:t>
            </a:r>
            <a:r>
              <a:rPr lang="en-US" dirty="0" err="1" smtClean="0"/>
              <a:t>Prinn</a:t>
            </a:r>
            <a:r>
              <a:rPr lang="en-US" dirty="0" smtClean="0"/>
              <a:t>, G. Raga, M. Schulz and R. Van Dorland, 2007: </a:t>
            </a:r>
            <a:r>
              <a:rPr lang="en-US" i="1" dirty="0" smtClean="0"/>
              <a:t>Changes in Atmospheric Constituents and in </a:t>
            </a:r>
            <a:r>
              <a:rPr lang="en-US" i="1" dirty="0" err="1" smtClean="0"/>
              <a:t>Radiative</a:t>
            </a:r>
            <a:r>
              <a:rPr lang="en-US" i="1" dirty="0" smtClean="0"/>
              <a:t> Forcing.</a:t>
            </a:r>
          </a:p>
          <a:p>
            <a:pPr>
              <a:buNone/>
            </a:pPr>
            <a:endParaRPr lang="en-US" dirty="0" smtClean="0"/>
          </a:p>
          <a:p>
            <a:pPr>
              <a:buNone/>
            </a:pPr>
            <a:r>
              <a:rPr lang="en-US" i="1" dirty="0" smtClean="0"/>
              <a:t>Understanding and Responding to Climate Change</a:t>
            </a:r>
            <a:r>
              <a:rPr lang="en-US" dirty="0" smtClean="0"/>
              <a:t>: National Academy of Sciences</a:t>
            </a:r>
          </a:p>
          <a:p>
            <a:pPr>
              <a:buNone/>
            </a:pPr>
            <a:endParaRPr lang="en-US" i="1" dirty="0" smtClean="0"/>
          </a:p>
          <a:p>
            <a:pPr>
              <a:buNone/>
            </a:pPr>
            <a:r>
              <a:rPr lang="en-US" i="1" dirty="0" smtClean="0"/>
              <a:t>http://www.ncdc.noaa.gov/cmb-faq/anomalies.php#anomalies</a:t>
            </a:r>
          </a:p>
          <a:p>
            <a:pPr>
              <a:buNone/>
            </a:pPr>
            <a:endParaRPr lang="en-US" i="1" dirty="0" smtClean="0"/>
          </a:p>
          <a:p>
            <a:pPr>
              <a:buNone/>
            </a:pPr>
            <a:r>
              <a:rPr lang="en-US" i="1" dirty="0" smtClean="0"/>
              <a:t>http://www.esrl.noaa.gov/gmd/ccgg/trends/</a:t>
            </a:r>
          </a:p>
          <a:p>
            <a:pPr>
              <a:buNone/>
            </a:pPr>
            <a:endParaRPr lang="en-US" i="1" dirty="0" smtClean="0"/>
          </a:p>
          <a:p>
            <a:pPr>
              <a:buNone/>
            </a:pPr>
            <a:r>
              <a:rPr lang="en-US" i="1" dirty="0" smtClean="0"/>
              <a:t>http://www.ncdc.noaa.gov/paleo/pubs/mann2008/mann2008.html</a:t>
            </a:r>
          </a:p>
          <a:p>
            <a:pPr>
              <a:buNone/>
            </a:pPr>
            <a:endParaRPr lang="en-US" i="1" dirty="0" smtClean="0"/>
          </a:p>
          <a:p>
            <a:pPr>
              <a:buNone/>
            </a:pPr>
            <a:r>
              <a:rPr lang="en-US" dirty="0" err="1" smtClean="0"/>
              <a:t>Oreskes</a:t>
            </a:r>
            <a:r>
              <a:rPr lang="en-US" dirty="0" smtClean="0"/>
              <a:t>, Naomi (2007). "The Scientific Consensus on Climate Change: How Do We Know We’re Not Wrong?". In </a:t>
            </a:r>
            <a:r>
              <a:rPr lang="en-US" dirty="0" err="1" smtClean="0"/>
              <a:t>DiMento</a:t>
            </a:r>
            <a:r>
              <a:rPr lang="en-US" dirty="0" smtClean="0"/>
              <a:t>, Joseph F. C.; </a:t>
            </a:r>
            <a:r>
              <a:rPr lang="en-US" dirty="0" err="1" smtClean="0"/>
              <a:t>Doughman</a:t>
            </a:r>
            <a:r>
              <a:rPr lang="en-US" dirty="0" smtClean="0"/>
              <a:t>, Pamela M.. </a:t>
            </a:r>
            <a:r>
              <a:rPr lang="en-US" i="1" dirty="0" smtClean="0"/>
              <a:t>Climate Change: What It Means for Us, Our Children, and Our Grandchildren</a:t>
            </a:r>
            <a:r>
              <a:rPr lang="en-US" dirty="0" smtClean="0"/>
              <a:t>. The MIT Press. p. 68.</a:t>
            </a:r>
          </a:p>
          <a:p>
            <a:pPr>
              <a:buNone/>
            </a:pPr>
            <a:endParaRPr lang="en-US" dirty="0" smtClean="0"/>
          </a:p>
          <a:p>
            <a:pPr>
              <a:buNone/>
            </a:pPr>
            <a:r>
              <a:rPr lang="en-US" dirty="0" smtClean="0"/>
              <a:t>http://www.bis.gov.uk/go-science/climatescience</a:t>
            </a:r>
          </a:p>
          <a:p>
            <a:pPr>
              <a:buNone/>
            </a:pPr>
            <a:endParaRPr lang="en-US" dirty="0" smtClean="0"/>
          </a:p>
          <a:p>
            <a:pPr>
              <a:buNone/>
            </a:pPr>
            <a:r>
              <a:rPr lang="en-US" dirty="0" smtClean="0"/>
              <a:t>http://www.brighton73.freeserve.co.uk/gw/globalwarmingfaq.htm</a:t>
            </a:r>
          </a:p>
          <a:p>
            <a:pPr>
              <a:buNone/>
            </a:pPr>
            <a:endParaRPr lang="en-US" dirty="0" smtClean="0"/>
          </a:p>
          <a:p>
            <a:pPr>
              <a:buNone/>
            </a:pPr>
            <a:r>
              <a:rPr lang="en-US" dirty="0" smtClean="0"/>
              <a:t>http://oceanservice.noaa.gov/education/literacy.html</a:t>
            </a:r>
          </a:p>
          <a:p>
            <a:pPr>
              <a:buNone/>
            </a:pPr>
            <a:endParaRPr lang="en-US" dirty="0" smtClean="0"/>
          </a:p>
          <a:p>
            <a:pPr>
              <a:buNone/>
            </a:pPr>
            <a:r>
              <a:rPr lang="en-US" dirty="0" smtClean="0"/>
              <a:t>http://www.pewclimate.org/global-warming-basics/faq_s/glance_faq_science.cfm</a:t>
            </a:r>
          </a:p>
          <a:p>
            <a:pPr>
              <a:buNone/>
            </a:pPr>
            <a:endParaRPr lang="en-US" dirty="0" smtClean="0"/>
          </a:p>
          <a:p>
            <a:pPr>
              <a:buNone/>
            </a:pPr>
            <a:r>
              <a:rPr lang="en-US" i="1" dirty="0" smtClean="0"/>
              <a:t>Plus many other links for the graphs and illustrations, most of which came from NASA and IPCC.</a:t>
            </a:r>
          </a:p>
          <a:p>
            <a:pPr>
              <a:buNone/>
            </a:pPr>
            <a:endParaRPr lang="en-US" i="1" dirty="0" smtClean="0"/>
          </a:p>
          <a:p>
            <a:pPr>
              <a:buNone/>
            </a:pPr>
            <a:endParaRPr lang="en-US" i="1"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Definitions</a:t>
            </a:r>
            <a:endParaRPr lang="en-US" u="sng" dirty="0"/>
          </a:p>
        </p:txBody>
      </p:sp>
      <p:sp>
        <p:nvSpPr>
          <p:cNvPr id="3" name="Content Placeholder 2"/>
          <p:cNvSpPr>
            <a:spLocks noGrp="1"/>
          </p:cNvSpPr>
          <p:nvPr>
            <p:ph idx="1"/>
          </p:nvPr>
        </p:nvSpPr>
        <p:spPr>
          <a:xfrm>
            <a:off x="457200" y="1524000"/>
            <a:ext cx="7467600" cy="4525963"/>
          </a:xfrm>
        </p:spPr>
        <p:txBody>
          <a:bodyPr>
            <a:normAutofit fontScale="85000" lnSpcReduction="10000"/>
          </a:bodyPr>
          <a:lstStyle/>
          <a:p>
            <a:pPr>
              <a:buNone/>
            </a:pPr>
            <a:r>
              <a:rPr lang="en-US" b="1" dirty="0" smtClean="0"/>
              <a:t>Climate</a:t>
            </a:r>
            <a:r>
              <a:rPr lang="en-US" dirty="0" smtClean="0"/>
              <a:t>:</a:t>
            </a:r>
          </a:p>
          <a:p>
            <a:pPr>
              <a:buNone/>
            </a:pPr>
            <a:r>
              <a:rPr lang="en-US" dirty="0" smtClean="0"/>
              <a:t>		- “average weather”</a:t>
            </a:r>
          </a:p>
          <a:p>
            <a:pPr>
              <a:buNone/>
            </a:pPr>
            <a:endParaRPr lang="en-US" dirty="0" smtClean="0"/>
          </a:p>
          <a:p>
            <a:pPr algn="just">
              <a:buNone/>
            </a:pPr>
            <a:r>
              <a:rPr lang="en-US" dirty="0" smtClean="0"/>
              <a:t>	</a:t>
            </a:r>
            <a:r>
              <a:rPr lang="en-US" sz="3500" dirty="0" smtClean="0"/>
              <a:t>The statistics of temperature, 	humidity, atmospheric pressure, wind, 	rainfall, atmospheric particle count and other meteorological elemental measurements in a given region over long periods.</a:t>
            </a:r>
          </a:p>
          <a:p>
            <a:pPr algn="just">
              <a:buNone/>
            </a:pPr>
            <a:endParaRPr lang="en-US" dirty="0" smtClean="0"/>
          </a:p>
          <a:p>
            <a:pPr>
              <a:buNone/>
            </a:pPr>
            <a:r>
              <a:rPr lang="en-US" dirty="0" smtClean="0"/>
              <a:t>		- the state of the climate system</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Definitions</a:t>
            </a:r>
            <a:r>
              <a:rPr lang="en-US" dirty="0" smtClean="0"/>
              <a:t>	</a:t>
            </a:r>
            <a:endParaRPr lang="en-US" dirty="0"/>
          </a:p>
        </p:txBody>
      </p:sp>
      <p:sp>
        <p:nvSpPr>
          <p:cNvPr id="3" name="Content Placeholder 2"/>
          <p:cNvSpPr>
            <a:spLocks noGrp="1"/>
          </p:cNvSpPr>
          <p:nvPr>
            <p:ph idx="1"/>
          </p:nvPr>
        </p:nvSpPr>
        <p:spPr/>
        <p:txBody>
          <a:bodyPr/>
          <a:lstStyle/>
          <a:p>
            <a:pPr>
              <a:buNone/>
            </a:pPr>
            <a:r>
              <a:rPr lang="en-US" b="1" dirty="0" smtClean="0"/>
              <a:t>Climate System</a:t>
            </a:r>
            <a:r>
              <a:rPr lang="en-US" dirty="0" smtClean="0"/>
              <a:t>:</a:t>
            </a:r>
          </a:p>
          <a:p>
            <a:pPr>
              <a:buNone/>
            </a:pPr>
            <a:r>
              <a:rPr lang="en-US" dirty="0" smtClean="0"/>
              <a:t>		highly complex system consisting of 	five major components: the 	atmosphere, the hydrosphere, the 	</a:t>
            </a:r>
            <a:r>
              <a:rPr lang="en-US" dirty="0" err="1" smtClean="0"/>
              <a:t>cryosphere</a:t>
            </a:r>
            <a:r>
              <a:rPr lang="en-US" dirty="0" smtClean="0"/>
              <a:t>, the land surface and the 	biosphere, and the interactions 	amongst them.</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143000" y="533400"/>
            <a:ext cx="7010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What factors determine Earth’s climate?</a:t>
            </a:r>
            <a:endParaRPr lang="en-US" u="sng" dirty="0"/>
          </a:p>
        </p:txBody>
      </p:sp>
      <p:sp>
        <p:nvSpPr>
          <p:cNvPr id="3" name="Content Placeholder 2"/>
          <p:cNvSpPr>
            <a:spLocks noGrp="1"/>
          </p:cNvSpPr>
          <p:nvPr>
            <p:ph idx="1"/>
          </p:nvPr>
        </p:nvSpPr>
        <p:spPr>
          <a:xfrm>
            <a:off x="457200" y="1981200"/>
            <a:ext cx="7467600" cy="4525963"/>
          </a:xfrm>
        </p:spPr>
        <p:txBody>
          <a:bodyPr/>
          <a:lstStyle/>
          <a:p>
            <a:pPr>
              <a:buNone/>
            </a:pPr>
            <a:r>
              <a:rPr lang="en-US" dirty="0" smtClean="0"/>
              <a:t>Internal dynamics and external </a:t>
            </a:r>
            <a:r>
              <a:rPr lang="en-US" dirty="0" err="1" smtClean="0"/>
              <a:t>forcings</a:t>
            </a:r>
            <a:r>
              <a:rPr lang="en-US" dirty="0" smtClean="0"/>
              <a:t>:</a:t>
            </a:r>
          </a:p>
          <a:p>
            <a:pPr>
              <a:buNone/>
            </a:pPr>
            <a:endParaRPr lang="en-US" dirty="0" smtClean="0"/>
          </a:p>
          <a:p>
            <a:pPr marL="633413" indent="-596900">
              <a:buNone/>
            </a:pPr>
            <a:r>
              <a:rPr lang="en-US" dirty="0" smtClean="0"/>
              <a:t>	external </a:t>
            </a:r>
            <a:r>
              <a:rPr lang="en-US" dirty="0" err="1" smtClean="0"/>
              <a:t>forcings</a:t>
            </a:r>
            <a:r>
              <a:rPr lang="en-US" dirty="0" smtClean="0"/>
              <a:t> include natural phenomena (volcanic eruptions, solar variations) as well as human-induced changes in atmospheric composition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Definitions</a:t>
            </a:r>
            <a:endParaRPr lang="en-US" u="sng" dirty="0"/>
          </a:p>
        </p:txBody>
      </p:sp>
      <p:sp>
        <p:nvSpPr>
          <p:cNvPr id="3" name="Content Placeholder 2"/>
          <p:cNvSpPr>
            <a:spLocks noGrp="1"/>
          </p:cNvSpPr>
          <p:nvPr>
            <p:ph idx="1"/>
          </p:nvPr>
        </p:nvSpPr>
        <p:spPr/>
        <p:txBody>
          <a:bodyPr/>
          <a:lstStyle/>
          <a:p>
            <a:pPr>
              <a:buNone/>
            </a:pPr>
            <a:r>
              <a:rPr lang="en-US" b="1" dirty="0" smtClean="0"/>
              <a:t>Climate change:</a:t>
            </a:r>
            <a:endParaRPr lang="en-US" dirty="0" smtClean="0"/>
          </a:p>
          <a:p>
            <a:pPr>
              <a:buNone/>
            </a:pPr>
            <a:endParaRPr lang="en-US" b="1" dirty="0" smtClean="0"/>
          </a:p>
          <a:p>
            <a:pPr marL="855663" indent="-819150">
              <a:buNone/>
            </a:pPr>
            <a:r>
              <a:rPr lang="en-US" b="1" dirty="0" smtClean="0"/>
              <a:t>	</a:t>
            </a:r>
            <a:r>
              <a:rPr lang="en-US" dirty="0" smtClean="0"/>
              <a:t>a statistically significant variation in either the mean state of the climate or in its variability, persisting for an extended period of time</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11606</TotalTime>
  <Words>990</Words>
  <Application>Microsoft Office PowerPoint</Application>
  <PresentationFormat>On-screen Show (4:3)</PresentationFormat>
  <Paragraphs>162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Technic</vt:lpstr>
      <vt:lpstr>Anthropogenic Climate Change, Part one:  The settled issues  </vt:lpstr>
      <vt:lpstr>Topics</vt:lpstr>
      <vt:lpstr>What has been established? </vt:lpstr>
      <vt:lpstr>What is at issue? </vt:lpstr>
      <vt:lpstr>Definitions</vt:lpstr>
      <vt:lpstr>Definitions </vt:lpstr>
      <vt:lpstr>PowerPoint Presentation</vt:lpstr>
      <vt:lpstr>What factors determine Earth’s climate?</vt:lpstr>
      <vt:lpstr>Definitions</vt:lpstr>
      <vt:lpstr>Science</vt:lpstr>
      <vt:lpstr>The Earth is warming up</vt:lpstr>
      <vt:lpstr>The Earth is warming up</vt:lpstr>
      <vt:lpstr>The Earth is warming up</vt:lpstr>
      <vt:lpstr>The Earth is warming up</vt:lpstr>
      <vt:lpstr>The Earth is warming up</vt:lpstr>
      <vt:lpstr>Definitions</vt:lpstr>
      <vt:lpstr>Carbon dioxide as a significant, positive radiative forcing</vt:lpstr>
      <vt:lpstr>Carbon dioxide as a significant, positive radiative forcing</vt:lpstr>
      <vt:lpstr>Carbon dioxide as a significant, positive radiative forcing</vt:lpstr>
      <vt:lpstr>Human activities are significantly increasing carbon dioxide levels.</vt:lpstr>
      <vt:lpstr>Human activities are significantly increasing carbon dioxide levels.</vt:lpstr>
      <vt:lpstr>Carbon dioxide levels and mean global temperatures are irregular in comparison to the last several thousand years.  </vt:lpstr>
      <vt:lpstr>PowerPoint Presentation</vt:lpstr>
      <vt:lpstr>PowerPoint Presentation</vt:lpstr>
      <vt:lpstr>Seminal study in Science of Arctic lake sediments, tree rings, and glacial ice</vt:lpstr>
      <vt:lpstr>PowerPoint Presentation</vt:lpstr>
      <vt:lpstr>PowerPoint Presentation</vt:lpstr>
      <vt:lpstr>PowerPoint Presentation</vt:lpstr>
      <vt:lpstr>PowerPoint Presentation</vt:lpstr>
      <vt:lpstr>From the conclusion of that study:</vt:lpstr>
      <vt:lpstr>The Scientific Consensus</vt:lpstr>
      <vt:lpstr>Scientific Consensus: Synthesis Reports</vt:lpstr>
      <vt:lpstr>Scientific Consensus: Various Organizations</vt:lpstr>
      <vt:lpstr>Scientific Consensus: Surveys</vt:lpstr>
      <vt:lpstr>Scientific Consensus: Are we totally sure?</vt:lpstr>
      <vt:lpstr>The Absurdity</vt:lpstr>
      <vt:lpstr>Common Challenges to Anthropogenic Climate Change</vt:lpstr>
      <vt:lpstr>PowerPoint Presentation</vt:lpstr>
      <vt:lpstr>PowerPoint Presentation</vt:lpstr>
      <vt:lpstr>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Anthropogenic Climate Change: Scientific Fact or Faulty Assumption?</dc:title>
  <dc:creator>Matt</dc:creator>
  <cp:lastModifiedBy>Witt, Alexandria</cp:lastModifiedBy>
  <cp:revision>614</cp:revision>
  <dcterms:created xsi:type="dcterms:W3CDTF">2011-04-10T19:50:03Z</dcterms:created>
  <dcterms:modified xsi:type="dcterms:W3CDTF">2011-12-07T04:29:10Z</dcterms:modified>
</cp:coreProperties>
</file>